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688" r:id="rId2"/>
    <p:sldId id="1693" r:id="rId3"/>
    <p:sldId id="1705" r:id="rId4"/>
    <p:sldId id="1694" r:id="rId5"/>
    <p:sldId id="1695" r:id="rId6"/>
    <p:sldId id="1696" r:id="rId7"/>
    <p:sldId id="1697" r:id="rId8"/>
    <p:sldId id="1698" r:id="rId9"/>
    <p:sldId id="1699" r:id="rId10"/>
    <p:sldId id="1707" r:id="rId11"/>
    <p:sldId id="1706" r:id="rId12"/>
    <p:sldId id="1702" r:id="rId13"/>
    <p:sldId id="1708" r:id="rId14"/>
    <p:sldId id="1704" r:id="rId15"/>
  </p:sldIdLst>
  <p:sldSz cx="9144000" cy="6858000" type="screen4x3"/>
  <p:notesSz cx="6858000" cy="9144000"/>
  <p:photoAlbum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63110B4D-C884-4BA3-8EF4-D9C75DE96E2F}">
          <p14:sldIdLst>
            <p14:sldId id="1688"/>
            <p14:sldId id="1693"/>
            <p14:sldId id="1705"/>
            <p14:sldId id="1694"/>
            <p14:sldId id="1695"/>
            <p14:sldId id="1696"/>
            <p14:sldId id="1697"/>
            <p14:sldId id="1698"/>
            <p14:sldId id="1699"/>
            <p14:sldId id="1707"/>
            <p14:sldId id="1706"/>
            <p14:sldId id="1702"/>
            <p14:sldId id="1708"/>
            <p14:sldId id="1704"/>
          </p14:sldIdLst>
        </p14:section>
        <p14:section name="Abschnitt ohne Titel" id="{9066E587-326A-4F73-BF01-1A2F7DAA53A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p" initials="m" lastIdx="7" clrIdx="0">
    <p:extLst>
      <p:ext uri="{19B8F6BF-5375-455C-9EA6-DF929625EA0E}">
        <p15:presenceInfo xmlns:p15="http://schemas.microsoft.com/office/powerpoint/2012/main" userId="mu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87279" autoAdjust="0"/>
  </p:normalViewPr>
  <p:slideViewPr>
    <p:cSldViewPr showGuides="1">
      <p:cViewPr varScale="1">
        <p:scale>
          <a:sx n="104" d="100"/>
          <a:sy n="104" d="100"/>
        </p:scale>
        <p:origin x="6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8B2E41B-BC0E-4460-8232-7D09C91393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6C31E0-9828-4CCC-9A0D-D7D710A6C9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1D3867-937E-8D44-A29B-3C77CBA5C780}" type="datetimeFigureOut">
              <a:rPr lang="de-DE"/>
              <a:pPr>
                <a:defRPr/>
              </a:pPr>
              <a:t>16.10.2024</a:t>
            </a:fld>
            <a:endParaRPr 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4E9806F1-9599-4E8F-B6A1-14EBAC2D57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6A25201D-7ACC-42D2-9BA8-3DAD37DBD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825149-10ED-49BE-8A25-A9A69B622A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8301CC-28FB-4594-AD4B-8C9C6575B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C33856-B929-604E-B4C3-5B52CD82C9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C53253-4807-D147-B50C-389335AD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911C-0E03-594C-A432-235A1EA43D11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03A257-9989-E54C-9C9A-F151B61F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D0799-A6F9-A74C-A695-93D7B1D2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0C2D-D2C0-8D49-854C-E067D828C80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7701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6A8707-4BDE-5D4D-8183-73059006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3DEF-C620-7341-8E84-1FBDAF76E732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9D9D01-FBDB-D149-AF27-0EB27847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BB6946-6C22-5A45-AB19-3B794EFC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DB18-CA0C-F841-911F-F1178514EB6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0265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489E35-D2F0-6642-BF5B-426AF1C9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D3AD-FD1F-6A4E-9403-7B282EE3B887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F29255-06DD-2845-AB36-C57C580B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1D6B9-89BC-604C-BA9A-E8436811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0865-F6B7-2C48-8BD6-0AC5D833155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5355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8518C42-9F17-5D4E-8607-ABC3EDD4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F49A6-66E6-0C44-8243-B251754039D4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E654FDF-A3B3-0A49-8A39-4A2DC4DF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AE2019E9-D5AB-3E4B-9EAB-FE339F53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36D6-79E5-1844-871F-67BC4F97B42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5638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0B2BCF-004E-9F41-A5B6-F9F94A6F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6E109-3219-9E41-B3F7-678EBD780016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880868-BBC7-FE43-9389-6D92717E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0BC6C1-C0A8-9649-AC41-F9DDE0C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2EA5-A9AE-E743-AC13-3799313992E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1298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47113E-BB13-CF4B-BF55-DFCD440C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994B-997B-E84C-B8EC-911ED28CA247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5E392F-2964-4A4F-B06E-FC5C434B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D8D0D8-8F13-7041-8C88-BC7D058B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9458-C9B6-E847-82A1-21E2DC3FA9B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1124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8F99EE0-57F1-4B41-9C05-190E3AEF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0FAB-5608-DB4B-A60F-64FA1915DEC6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755E785-384D-D241-B845-2CCCD07E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273F7FD-0248-7840-8ACB-2CE34314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6581-E924-0C4B-83B7-7BE330454EA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7543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9CC3E74-F4A0-724C-8B23-2DA2D9F3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F017-7C29-8A44-AEAD-91A17EF0C46B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9AEDED4-6C60-8D47-959A-1B4F9821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DA453DB-FBD3-F940-97D6-0B8434E1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CD64-72C3-DE47-9013-84A10B9794A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2022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B7150BA-9CE3-CE4F-917F-AA1E9A83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E56F-B546-D141-B117-44EB4B630A43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41FC77B-6457-C240-92FE-40A33556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9AD30DA-8946-0243-87AC-6EDAB3CA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3714-3442-634C-AEE5-D69B63ABEF7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0376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93FA3E7-5F49-7D43-9539-51EDD6A9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E5A5-DFA5-1842-B858-FAF6DB78829D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07C107C-DD9E-B241-874C-26D95E54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9854B04-99CD-0B49-8441-AAAF5E726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4CFD-DBD2-C040-924E-96C535FAFFC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6666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524FA12-7118-674C-9898-8DEC5036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CF425-374B-0D4E-99C0-F529008B4CA9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AFCEFB0-917A-FA42-BAE2-39A08A36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344354E-98E5-3B46-B172-0A3F7A50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AAD9-A7E2-9743-99BA-5A3E6670D5C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8958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D62473C-4A73-994F-9457-C63D5622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09E6-B8D2-884F-8868-548385455DF3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59397A2-A23E-7743-A05D-B93C7B1C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ADDB6C1-C0AD-AA46-8CA8-6B19E12F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F740-7CA8-BC48-9CA1-6B6978F9F1D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4117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DF58B68E-07E7-4196-92DA-1C9EAAD475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1027" name="Titelplatzhalter 1">
            <a:extLst>
              <a:ext uri="{FF2B5EF4-FFF2-40B4-BE49-F238E27FC236}">
                <a16:creationId xmlns:a16="http://schemas.microsoft.com/office/drawing/2014/main" id="{60445185-65F6-CD48-9CBC-F8B81C5610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Textplatzhalter 2">
            <a:extLst>
              <a:ext uri="{FF2B5EF4-FFF2-40B4-BE49-F238E27FC236}">
                <a16:creationId xmlns:a16="http://schemas.microsoft.com/office/drawing/2014/main" id="{62EC590B-447C-1749-BF37-9FD3D38305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33D42A-C4DE-4231-AE62-3524FBA34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E172AC5-B2B6-0E4C-9608-CA953D3864B7}" type="datetimeFigureOut">
              <a:rPr lang="de-DE" altLang="de-DE"/>
              <a:pPr>
                <a:defRPr/>
              </a:pPr>
              <a:t>16.10.2024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0F6287-7DEE-46B9-91D7-A4C968507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9C13FA-A73F-43BE-9577-FF9D496D0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5AAF4F-72B3-5C41-A5B6-387DBE3FCC6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AF9F1-CA38-43C9-8A71-E3237CC1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Sparkassenakademie</a:t>
            </a:r>
            <a:br>
              <a:rPr lang="de-DE" dirty="0"/>
            </a:br>
            <a:r>
              <a:rPr lang="de-DE" sz="2800" dirty="0"/>
              <a:t>Vorschläge  der Anwohner für die zukünftige Nutzung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752F053-D1CF-4D3D-B759-CF2B68579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844824"/>
            <a:ext cx="373286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2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BD4BEF-919E-49D7-A34E-437A266E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altLang="de-DE" sz="4000" b="1" dirty="0"/>
              <a:t>Rote Linien</a:t>
            </a:r>
            <a:endParaRPr lang="de-DE" alt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9F16A-E1B6-4AB2-A80C-9FC99FAE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7598"/>
            <a:ext cx="8229600" cy="5323730"/>
          </a:xfrm>
        </p:spPr>
        <p:txBody>
          <a:bodyPr/>
          <a:lstStyle/>
          <a:p>
            <a:pPr marL="457200" lvl="0" indent="-457200">
              <a:spcBef>
                <a:spcPts val="800"/>
              </a:spcBef>
              <a:buFont typeface="+mj-lt"/>
              <a:buAutoNum type="arabicPeriod"/>
            </a:pPr>
            <a:r>
              <a:rPr lang="de-DE" sz="2600" b="1" dirty="0"/>
              <a:t>Kein Wohnquartier </a:t>
            </a:r>
            <a:r>
              <a:rPr lang="de-DE" sz="2600" dirty="0"/>
              <a:t>(einhellige Meinung der Parteien und Anwohner) Die Probleme der Verkehrsinfrastruktur sind nicht zu lösen!</a:t>
            </a:r>
          </a:p>
          <a:p>
            <a:pPr marL="400050" lvl="1" indent="0">
              <a:spcBef>
                <a:spcPts val="800"/>
              </a:spcBef>
              <a:buNone/>
            </a:pPr>
            <a:r>
              <a:rPr lang="de-DE" sz="2000" dirty="0"/>
              <a:t>	Das war schon bei der Planung der Sparkassenakademie bekannt!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de-DE" sz="2600" b="1" dirty="0"/>
              <a:t>Die </a:t>
            </a:r>
            <a:r>
              <a:rPr lang="de-DE" sz="2600" b="1" dirty="0" err="1"/>
              <a:t>Eberlestraße</a:t>
            </a:r>
            <a:r>
              <a:rPr lang="de-DE" sz="2600" b="1" dirty="0"/>
              <a:t> bleibt in ihrer Struktur erhalten </a:t>
            </a:r>
            <a:r>
              <a:rPr lang="de-DE" sz="2600" dirty="0"/>
              <a:t>(keine Verbreiterung, keine Ringstraße) </a:t>
            </a:r>
          </a:p>
          <a:p>
            <a:pPr marL="400050" lvl="1" indent="0">
              <a:spcBef>
                <a:spcPts val="800"/>
              </a:spcBef>
              <a:buNone/>
            </a:pPr>
            <a:r>
              <a:rPr lang="de-DE" sz="2400" dirty="0"/>
              <a:t>	Zusage vom Bürgermeister und Ortsvorsteher bei dem 	Gedankenaustausch im Febr. 2022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de-DE" sz="2600" dirty="0"/>
              <a:t>Die </a:t>
            </a:r>
            <a:r>
              <a:rPr lang="de-DE" sz="2600" b="1" dirty="0"/>
              <a:t>Hecke</a:t>
            </a:r>
            <a:r>
              <a:rPr lang="de-DE" sz="2600" dirty="0"/>
              <a:t> als Trennung zwischen der </a:t>
            </a:r>
            <a:r>
              <a:rPr lang="de-DE" sz="2600" dirty="0" err="1"/>
              <a:t>Eberlestraße</a:t>
            </a:r>
            <a:r>
              <a:rPr lang="de-DE" sz="2600" dirty="0"/>
              <a:t> und dem Gelände der Sparkassenakademie bleibt erhalten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de-DE" sz="2600" dirty="0"/>
              <a:t>Die Infrastruktur von Eppstein hat Kapazitätsgrenzen, die berücksichtigt werden müssen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endParaRPr lang="de-DE" sz="2800" dirty="0"/>
          </a:p>
          <a:p>
            <a:pPr marL="514350" indent="-514350">
              <a:spcBef>
                <a:spcPts val="800"/>
              </a:spcBef>
              <a:buFont typeface="+mj-lt"/>
              <a:buAutoNum type="arabicPeriod"/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12361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BD4BEF-919E-49D7-A34E-437A266E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altLang="de-DE" sz="4000" b="1" dirty="0"/>
              <a:t>Rote Linien</a:t>
            </a:r>
            <a:endParaRPr lang="de-DE" alt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9F16A-E1B6-4AB2-A80C-9FC99FAE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7598"/>
            <a:ext cx="8229600" cy="5323730"/>
          </a:xfrm>
        </p:spPr>
        <p:txBody>
          <a:bodyPr/>
          <a:lstStyle/>
          <a:p>
            <a:pPr marL="0" lvl="0" indent="0">
              <a:spcBef>
                <a:spcPts val="1000"/>
              </a:spcBef>
              <a:buNone/>
            </a:pPr>
            <a:r>
              <a:rPr lang="de-DE" b="1" dirty="0"/>
              <a:t>Die Anwohner halten es weiterhin für die für Eppstein beste Lösung, wenn:</a:t>
            </a:r>
            <a:endParaRPr lang="de-DE" sz="2800" b="1" dirty="0"/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de-DE" sz="2800" b="1" dirty="0"/>
              <a:t>Alle Aktivitäten baulicher Art ausschließlich auf dem Gelände des Gebäudes der Sparkassenakademie durchgeführt werden</a:t>
            </a:r>
            <a:endParaRPr lang="de-DE" sz="2800" dirty="0"/>
          </a:p>
          <a:p>
            <a:pPr marL="457200" lvl="0" indent="-457200">
              <a:spcBef>
                <a:spcPts val="1000"/>
              </a:spcBef>
              <a:buFont typeface="+mj-lt"/>
              <a:buAutoNum type="arabicPeriod"/>
            </a:pPr>
            <a:r>
              <a:rPr lang="de-DE" sz="2800" dirty="0"/>
              <a:t>Die </a:t>
            </a:r>
            <a:r>
              <a:rPr lang="de-DE" sz="2800" b="1" dirty="0"/>
              <a:t>Freiflächen</a:t>
            </a:r>
            <a:r>
              <a:rPr lang="de-DE" sz="2800" dirty="0"/>
              <a:t> erhalten bleiben und nicht bebaut werden.  </a:t>
            </a:r>
          </a:p>
          <a:p>
            <a:pPr marL="457200" lvl="0" indent="-457200">
              <a:spcBef>
                <a:spcPts val="1000"/>
              </a:spcBef>
              <a:buFont typeface="+mj-lt"/>
              <a:buAutoNum type="arabicPeriod"/>
            </a:pPr>
            <a:r>
              <a:rPr lang="de-DE" sz="2800" dirty="0"/>
              <a:t>Die Sparkassenakademie ist Starkregen-gefährdet, daher keine Flächenversiegelung. 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de-DE" sz="2800" dirty="0"/>
              <a:t>	</a:t>
            </a:r>
            <a:r>
              <a:rPr lang="de-DE" sz="2400" dirty="0"/>
              <a:t>Denkbar: Solaranlage, Bürgerpark, </a:t>
            </a:r>
            <a:r>
              <a:rPr lang="de-DE" sz="2400" dirty="0" err="1"/>
              <a:t>Steuobstwiese</a:t>
            </a:r>
            <a:r>
              <a:rPr lang="de-DE" sz="2400" dirty="0"/>
              <a:t>,</a:t>
            </a:r>
            <a:br>
              <a:rPr lang="de-DE" sz="2400" dirty="0"/>
            </a:br>
            <a:r>
              <a:rPr lang="de-DE" sz="2400" dirty="0"/>
              <a:t>	Ökogärtnerei</a:t>
            </a:r>
            <a:endParaRPr lang="de-DE" sz="2800" dirty="0"/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endParaRPr lang="de-DE" sz="2800" dirty="0"/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26775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BD4BEF-919E-49D7-A34E-437A266E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Erwartung</a:t>
            </a:r>
            <a:endParaRPr lang="de-DE" alt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9F16A-E1B6-4AB2-A80C-9FC99FAE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" y="1451917"/>
            <a:ext cx="8579296" cy="4857403"/>
          </a:xfrm>
        </p:spPr>
        <p:txBody>
          <a:bodyPr/>
          <a:lstStyle/>
          <a:p>
            <a:r>
              <a:rPr lang="de-DE" altLang="de-DE" sz="2800" b="1" dirty="0"/>
              <a:t>Selbstbewusstes Auftreten der Verantwortlichen der Stadt gegenüber der GWH – </a:t>
            </a:r>
            <a:r>
              <a:rPr lang="de-DE" altLang="de-DE" sz="2800" b="1" i="1" dirty="0"/>
              <a:t>Agieren statt reagieren!</a:t>
            </a:r>
          </a:p>
          <a:p>
            <a:pPr lvl="1"/>
            <a:r>
              <a:rPr lang="de-DE" altLang="de-DE" sz="2400" dirty="0"/>
              <a:t>Bürgermeister</a:t>
            </a:r>
          </a:p>
          <a:p>
            <a:pPr lvl="1"/>
            <a:r>
              <a:rPr lang="de-DE" altLang="de-DE" sz="2400" dirty="0"/>
              <a:t>Parteien</a:t>
            </a:r>
          </a:p>
          <a:p>
            <a:pPr lvl="1"/>
            <a:r>
              <a:rPr lang="de-DE" altLang="de-DE" sz="2400" dirty="0"/>
              <a:t>Geschlossenes Auftreten der Stadt Eppstein gegenüber der GWH</a:t>
            </a:r>
          </a:p>
          <a:p>
            <a:pPr lvl="1"/>
            <a:r>
              <a:rPr lang="de-DE" altLang="de-DE" sz="2400" dirty="0"/>
              <a:t>Konsequente, offene Einbindung der Anwohner und Betroffenen</a:t>
            </a:r>
          </a:p>
          <a:p>
            <a:r>
              <a:rPr lang="de-DE" altLang="de-DE" sz="2800" b="1" dirty="0"/>
              <a:t>Städtische Task-Force, die Wünsche und Ziele von Stadt und Bürgern als Vorgaben für die GWH festlegt</a:t>
            </a:r>
          </a:p>
          <a:p>
            <a:pPr marL="0" indent="0">
              <a:buNone/>
            </a:pPr>
            <a:endParaRPr lang="de-DE" altLang="de-DE" sz="2400" dirty="0"/>
          </a:p>
          <a:p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182611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27E14-2E94-4524-B364-C72BE6E1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…die Kinder </a:t>
            </a:r>
            <a:r>
              <a:rPr lang="de-DE"/>
              <a:t>dürfen mitentscheiden</a:t>
            </a:r>
          </a:p>
        </p:txBody>
      </p:sp>
      <p:pic>
        <p:nvPicPr>
          <p:cNvPr id="2050" name="Picture 2" descr="Eppstein: Selbst Spaß braucht Regeln">
            <a:extLst>
              <a:ext uri="{FF2B5EF4-FFF2-40B4-BE49-F238E27FC236}">
                <a16:creationId xmlns:a16="http://schemas.microsoft.com/office/drawing/2014/main" id="{3C272FD9-2876-42F9-B975-707EBB4996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60895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5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1513AD-8C80-4CDE-9E19-6B17D51D2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205739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sz="6000" b="1" dirty="0">
                <a:latin typeface="Kunstler Script" panose="030304020206070D0D06" pitchFamily="66" charset="0"/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8622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BD4BEF-919E-49D7-A34E-437A266E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Prämissen</a:t>
            </a:r>
            <a:endParaRPr lang="de-DE" alt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9F16A-E1B6-4AB2-A80C-9FC99FAE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2800" b="1" dirty="0"/>
              <a:t>Jegliche Nutzung der Sparkassenakademie muss einen Zusatznutzen für Eppstein und seine Bürger erbringen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Erhalt des Gebäudes hat Priorität</a:t>
            </a: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2800" dirty="0"/>
              <a:t>Die GWH hat die Sparkassenakademie in der Kenntnis gekauft, dass eine verbindliche Nutzungsart festgelegt ist (kein Baugebiet)</a:t>
            </a:r>
          </a:p>
          <a:p>
            <a:pPr>
              <a:spcBef>
                <a:spcPts val="1200"/>
              </a:spcBef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176364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BD4BEF-919E-49D7-A34E-437A266E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Prämissen</a:t>
            </a:r>
            <a:endParaRPr lang="de-DE" alt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9F16A-E1B6-4AB2-A80C-9FC99FAE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de-DE" sz="2800" dirty="0"/>
              <a:t>Die GWH spekuliert auf eine Änderung der Nutzung, um den größtmöglichen Profit zu erzielen</a:t>
            </a:r>
          </a:p>
          <a:p>
            <a:r>
              <a:rPr lang="de-DE" sz="2800" dirty="0"/>
              <a:t>Aus der Faktenlage folgt:</a:t>
            </a:r>
          </a:p>
          <a:p>
            <a:pPr lvl="1"/>
            <a:r>
              <a:rPr lang="de-DE" dirty="0"/>
              <a:t>Es gibt keine Notwendigkeit für Kompromisse mit der GWH</a:t>
            </a:r>
          </a:p>
          <a:p>
            <a:pPr lvl="1"/>
            <a:r>
              <a:rPr lang="de-DE" dirty="0"/>
              <a:t>Die Stadt Eppstein hat keinen Schaden, wenn Gebäude und Gelände nicht genutzt werden, denn die Verpflichtungen des Eigentümers bestehen weiter</a:t>
            </a:r>
          </a:p>
          <a:p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35573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BD4BEF-919E-49D7-A34E-437A266E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altLang="de-DE" b="1" dirty="0"/>
              <a:t>Prämissen</a:t>
            </a:r>
            <a:endParaRPr lang="de-DE" alt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9F16A-E1B6-4AB2-A80C-9FC99FAE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073427"/>
          </a:xfrm>
        </p:spPr>
        <p:txBody>
          <a:bodyPr/>
          <a:lstStyle/>
          <a:p>
            <a:r>
              <a:rPr lang="de-DE" b="1" dirty="0"/>
              <a:t>Die weitere Nutzung des Gebäudes und Geländes ist von der Stadt Eppstein zu definieren, nicht von der GWH</a:t>
            </a:r>
          </a:p>
          <a:p>
            <a:r>
              <a:rPr lang="de-DE" sz="2800" dirty="0"/>
              <a:t>Die Anwohner sind aus Erfahrung skeptisch gegenüber der Arbeitsgruppe aus Parlamentariern der Stadt und der GWH:</a:t>
            </a:r>
          </a:p>
          <a:p>
            <a:pPr lvl="1"/>
            <a:r>
              <a:rPr lang="de-DE" dirty="0"/>
              <a:t>Es entstand der Eindruck, hinter verschlossenen Türen wurden Vorentscheidungen getroffen</a:t>
            </a:r>
          </a:p>
          <a:p>
            <a:pPr lvl="1"/>
            <a:r>
              <a:rPr lang="de-DE" dirty="0"/>
              <a:t>Das Wohnquartier 700+ wurde erst nach Anwohnerinterventionen von allen Fraktionen einhellig abgelehnt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altLang="de-DE" sz="2800" dirty="0"/>
          </a:p>
          <a:p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37991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BD4BEF-919E-49D7-A34E-437A266E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b="1" dirty="0"/>
              <a:t>Vorschläge Eppsteiner Bürger zur Nutzung der Sparkassenakademie</a:t>
            </a:r>
            <a:endParaRPr lang="de-DE" alt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9F16A-E1B6-4AB2-A80C-9FC99FAE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8206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200" b="1" dirty="0"/>
              <a:t>      </a:t>
            </a:r>
            <a:r>
              <a:rPr lang="de-DE" sz="2800" b="1" u="sng" dirty="0"/>
              <a:t>Mehrfachnutzung</a:t>
            </a:r>
            <a:r>
              <a:rPr lang="de-DE" sz="2800" b="1" dirty="0"/>
              <a:t>, bestehend aus</a:t>
            </a:r>
            <a:endParaRPr lang="de-DE" sz="2800" dirty="0"/>
          </a:p>
          <a:p>
            <a:pPr lvl="1"/>
            <a:r>
              <a:rPr lang="de-DE" b="1" dirty="0"/>
              <a:t>Verwaltungszentrum der Stadt</a:t>
            </a:r>
            <a:r>
              <a:rPr lang="de-DE" dirty="0"/>
              <a:t> </a:t>
            </a:r>
            <a:r>
              <a:rPr lang="de-DE" sz="2200" dirty="0"/>
              <a:t>(Bürgerbüro am Bahnhof bleibt bestehen)</a:t>
            </a:r>
          </a:p>
          <a:p>
            <a:pPr lvl="2"/>
            <a:r>
              <a:rPr lang="de-DE" sz="2200" dirty="0"/>
              <a:t>Vorteil: wenig Publikumsverkehr, Zusammenlegung der Verwaltung, Rathäuser in Eppstein und Vockenhausen können anderweitig genutzt werden, Stadtmitte Vockenhausen kann neu gestaltet werden</a:t>
            </a:r>
          </a:p>
          <a:p>
            <a:pPr lvl="2"/>
            <a:r>
              <a:rPr lang="de-DE" sz="2200" dirty="0"/>
              <a:t>Den Anwohnern ist bewusst, dass die Initiatoren der „neuen Stadtmitte“ an ihrer ursprünglichen Idee festhalten, aber mit der Sparkassenakademie gibt es eine neue Situation</a:t>
            </a:r>
          </a:p>
          <a:p>
            <a:pPr lvl="1"/>
            <a:r>
              <a:rPr lang="de-DE" sz="3200" b="1" dirty="0"/>
              <a:t>Gesundheitszentrum</a:t>
            </a:r>
            <a:r>
              <a:rPr lang="de-DE" sz="2200" b="1" dirty="0"/>
              <a:t> </a:t>
            </a:r>
            <a:r>
              <a:rPr lang="de-DE" sz="2200" dirty="0"/>
              <a:t>mit Tagesklinik</a:t>
            </a:r>
            <a:r>
              <a:rPr lang="de-DE" sz="2200" b="1" dirty="0"/>
              <a:t>,</a:t>
            </a:r>
            <a:r>
              <a:rPr lang="de-DE" sz="2200" dirty="0"/>
              <a:t> Fachärzte, Kieferchirurgen, Hebammen und einen Tagespflegedienst, auch Physiotherapeuten evtl. einer Apotheke, Therapeuten,… </a:t>
            </a:r>
          </a:p>
          <a:p>
            <a:pPr lvl="1"/>
            <a:endParaRPr lang="de-DE" sz="2200" dirty="0"/>
          </a:p>
          <a:p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35574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BD4BEF-919E-49D7-A34E-437A266E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1268760"/>
          </a:xfrm>
        </p:spPr>
        <p:txBody>
          <a:bodyPr/>
          <a:lstStyle/>
          <a:p>
            <a:r>
              <a:rPr lang="de-DE" altLang="de-DE" sz="4000" b="1" dirty="0"/>
              <a:t>Vorschläge Eppsteiner Bürger zur Nutzung der Sparkassenakademie</a:t>
            </a:r>
            <a:endParaRPr lang="de-DE" alt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9F16A-E1B6-4AB2-A80C-9FC99FAE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" y="1811957"/>
            <a:ext cx="8435280" cy="4641379"/>
          </a:xfrm>
        </p:spPr>
        <p:txBody>
          <a:bodyPr>
            <a:normAutofit fontScale="92500"/>
          </a:bodyPr>
          <a:lstStyle/>
          <a:p>
            <a:pPr lvl="1"/>
            <a:r>
              <a:rPr lang="de-DE" sz="3200" b="1" dirty="0"/>
              <a:t>Räume für die bestehen Schulen</a:t>
            </a:r>
            <a:endParaRPr lang="de-DE" sz="3200" dirty="0"/>
          </a:p>
          <a:p>
            <a:pPr lvl="2"/>
            <a:r>
              <a:rPr lang="de-DE" sz="2200" b="1" dirty="0"/>
              <a:t> </a:t>
            </a:r>
            <a:r>
              <a:rPr lang="de-DE" sz="2200" dirty="0"/>
              <a:t>Fr.-v.-Stein Schule und Burgschule haben aktuell großen Raumbedarf</a:t>
            </a:r>
          </a:p>
          <a:p>
            <a:pPr lvl="2"/>
            <a:r>
              <a:rPr lang="de-DE" sz="2200" dirty="0"/>
              <a:t>Gymn. Oberstufe ist ein langfristiges politisches Ziel; wichtiger ist die Raumnot der bestehenden Schulen zu lösen!</a:t>
            </a:r>
          </a:p>
          <a:p>
            <a:pPr lvl="1"/>
            <a:r>
              <a:rPr lang="de-DE" sz="3200" b="1" dirty="0"/>
              <a:t>Erhalt und Ausbau des Bildungsstandorts Eppstein</a:t>
            </a:r>
            <a:endParaRPr lang="de-DE" sz="3200" dirty="0"/>
          </a:p>
          <a:p>
            <a:pPr lvl="2"/>
            <a:r>
              <a:rPr lang="de-DE" sz="2200" dirty="0"/>
              <a:t>Räume für die Volkshochschule werden dringend gesucht</a:t>
            </a:r>
          </a:p>
          <a:p>
            <a:pPr lvl="1"/>
            <a:r>
              <a:rPr lang="de-DE" sz="3200" b="1" dirty="0"/>
              <a:t>Schulungszentrum Hessen für die Freiwillige Feuerwehr</a:t>
            </a:r>
            <a:endParaRPr lang="de-DE" sz="3200" dirty="0"/>
          </a:p>
          <a:p>
            <a:pPr lvl="2"/>
            <a:r>
              <a:rPr lang="de-DE" sz="2200" dirty="0"/>
              <a:t>Hierzu können auch die vorhandenen Einzelzimmer genutzt werden</a:t>
            </a:r>
          </a:p>
          <a:p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33690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BD4BEF-919E-49D7-A34E-437A266E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de-DE" altLang="de-DE" sz="4000" b="1" dirty="0"/>
              <a:t>Vorschläge Eppsteiner Bürger zur Nutzung der Sparkassenakademie</a:t>
            </a:r>
            <a:endParaRPr lang="de-DE" alt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9F16A-E1B6-4AB2-A80C-9FC99FAE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00201"/>
            <a:ext cx="8712968" cy="5661247"/>
          </a:xfrm>
        </p:spPr>
        <p:txBody>
          <a:bodyPr/>
          <a:lstStyle/>
          <a:p>
            <a:pPr lvl="1"/>
            <a:r>
              <a:rPr lang="de-DE" sz="2400" b="1" dirty="0"/>
              <a:t>Räumlichkeiten für freie Berufe</a:t>
            </a:r>
            <a:endParaRPr lang="de-DE" sz="2400" dirty="0"/>
          </a:p>
          <a:p>
            <a:pPr lvl="2"/>
            <a:r>
              <a:rPr lang="de-DE" sz="2200" dirty="0"/>
              <a:t>Rechtsanwälte, Physiotherapeuten, Architekten,</a:t>
            </a:r>
            <a:endParaRPr lang="de-DE" sz="2400" b="1" dirty="0"/>
          </a:p>
          <a:p>
            <a:pPr lvl="1"/>
            <a:r>
              <a:rPr lang="de-DE" sz="2400" b="1" dirty="0"/>
              <a:t>Wohnungen für städt. Angestellte</a:t>
            </a:r>
            <a:r>
              <a:rPr lang="de-DE" sz="2400" dirty="0"/>
              <a:t> (Hausmeister, etc.)</a:t>
            </a:r>
          </a:p>
          <a:p>
            <a:pPr lvl="2"/>
            <a:r>
              <a:rPr lang="de-DE" dirty="0"/>
              <a:t>Betriebswohnungen für städt. Angestellte erhöhen die Attraktivität der Stadtverwaltung für Angestellte</a:t>
            </a:r>
          </a:p>
          <a:p>
            <a:pPr lvl="1"/>
            <a:r>
              <a:rPr lang="de-DE" sz="2400" b="1" dirty="0"/>
              <a:t>Wohnungen für alleinstehende Frauen mit Kind</a:t>
            </a:r>
          </a:p>
          <a:p>
            <a:pPr lvl="1"/>
            <a:r>
              <a:rPr lang="de-DE" sz="2400" b="1" dirty="0"/>
              <a:t>Studentenwohnungen</a:t>
            </a:r>
            <a:endParaRPr lang="de-DE" sz="2400" dirty="0"/>
          </a:p>
          <a:p>
            <a:pPr lvl="1"/>
            <a:r>
              <a:rPr lang="de-DE" sz="2400" b="1" dirty="0"/>
              <a:t>Veranstaltungsräume</a:t>
            </a:r>
          </a:p>
          <a:p>
            <a:pPr lvl="1"/>
            <a:r>
              <a:rPr lang="de-DE" sz="2400" b="1" dirty="0"/>
              <a:t>kommunale Wärmeplanung </a:t>
            </a:r>
            <a:endParaRPr lang="de-DE" sz="2400" dirty="0"/>
          </a:p>
          <a:p>
            <a:pPr lvl="2"/>
            <a:r>
              <a:rPr lang="de-DE" dirty="0"/>
              <a:t>könnte evtl. in die Ex-Sparkassenakademie integriert werden</a:t>
            </a:r>
          </a:p>
          <a:p>
            <a:pPr lvl="1"/>
            <a:endParaRPr lang="de-DE" sz="2400" dirty="0"/>
          </a:p>
          <a:p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31525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BD4BEF-919E-49D7-A34E-437A266E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b="1" dirty="0"/>
              <a:t>Vorschläge Eppsteiner Bürger zur Nutzung der Sparkassenakademie</a:t>
            </a:r>
            <a:endParaRPr lang="de-DE" alt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9F16A-E1B6-4AB2-A80C-9FC99FAE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60" y="1949689"/>
            <a:ext cx="8532440" cy="4608511"/>
          </a:xfrm>
        </p:spPr>
        <p:txBody>
          <a:bodyPr>
            <a:normAutofit fontScale="92500" lnSpcReduction="20000"/>
          </a:bodyPr>
          <a:lstStyle/>
          <a:p>
            <a:pPr lvl="1">
              <a:spcBef>
                <a:spcPts val="800"/>
              </a:spcBef>
            </a:pPr>
            <a:r>
              <a:rPr lang="de-DE" dirty="0"/>
              <a:t>Pflegeheim für schwerkranke Kinder (Bärenherz)</a:t>
            </a:r>
          </a:p>
          <a:p>
            <a:pPr lvl="1">
              <a:spcBef>
                <a:spcPts val="800"/>
              </a:spcBef>
            </a:pPr>
            <a:r>
              <a:rPr lang="de-DE" dirty="0"/>
              <a:t>Palitativstation; Hospiz</a:t>
            </a:r>
          </a:p>
          <a:p>
            <a:pPr lvl="1">
              <a:spcBef>
                <a:spcPts val="800"/>
              </a:spcBef>
            </a:pPr>
            <a:r>
              <a:rPr lang="de-DE" dirty="0"/>
              <a:t>Die bestehende 4 Wohnhäuser bleiben erhalten und werden vermietet</a:t>
            </a:r>
          </a:p>
          <a:p>
            <a:pPr lvl="1">
              <a:spcBef>
                <a:spcPts val="800"/>
              </a:spcBef>
            </a:pPr>
            <a:r>
              <a:rPr lang="de-DE" dirty="0"/>
              <a:t>Architekturwettbewerb (Planungs- und Ideenwettbewerb), Einbeziehung von Unis, wie für andere Stadtteile erfolgt, Anwohnervorschläge integrieren</a:t>
            </a:r>
          </a:p>
          <a:p>
            <a:pPr lvl="1">
              <a:spcBef>
                <a:spcPts val="800"/>
              </a:spcBef>
            </a:pPr>
            <a:r>
              <a:rPr lang="de-DE" dirty="0"/>
              <a:t>Das Gebäude muss nicht zeitnah komplett verplant werden, damit noch Möglichkeiten für zukünftige Nutzungen erhalten bleibt </a:t>
            </a:r>
          </a:p>
          <a:p>
            <a:pPr lvl="2">
              <a:spcBef>
                <a:spcPts val="800"/>
              </a:spcBef>
            </a:pPr>
            <a:r>
              <a:rPr lang="de-DE" sz="2000" dirty="0" err="1"/>
              <a:t>Oberems</a:t>
            </a:r>
            <a:r>
              <a:rPr lang="de-DE" sz="2000" dirty="0"/>
              <a:t> ist ein gutes Beispiel für eine gelungene Nachnutzung</a:t>
            </a:r>
          </a:p>
          <a:p>
            <a:pPr lvl="1">
              <a:spcBef>
                <a:spcPts val="800"/>
              </a:spcBef>
            </a:pPr>
            <a:endParaRPr lang="de-DE" sz="2400" dirty="0"/>
          </a:p>
          <a:p>
            <a:pPr>
              <a:spcBef>
                <a:spcPts val="800"/>
              </a:spcBef>
            </a:pPr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2500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BD4BEF-919E-49D7-A34E-437A266E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b="1" dirty="0"/>
              <a:t>Vorschläge von Parlamentariern</a:t>
            </a:r>
            <a:endParaRPr lang="de-DE" alt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9F16A-E1B6-4AB2-A80C-9FC99FAED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708525"/>
          </a:xfrm>
        </p:spPr>
        <p:txBody>
          <a:bodyPr/>
          <a:lstStyle/>
          <a:p>
            <a:pPr lvl="3"/>
            <a:r>
              <a:rPr lang="de-DE" sz="3200" b="1" dirty="0"/>
              <a:t> Wohnraum für ältere Menschen </a:t>
            </a:r>
            <a:r>
              <a:rPr lang="de-DE" sz="3200" dirty="0"/>
              <a:t>(Isolation am Berg, umliegenden Wege sind steil und mit Rollator schwer begehbar)</a:t>
            </a:r>
          </a:p>
          <a:p>
            <a:pPr lvl="3"/>
            <a:r>
              <a:rPr lang="de-DE" sz="3200" b="1" dirty="0"/>
              <a:t> Gaststätten</a:t>
            </a:r>
          </a:p>
          <a:p>
            <a:pPr lvl="3"/>
            <a:r>
              <a:rPr lang="de-DE" sz="3200" b="1" dirty="0"/>
              <a:t> Geschäfte</a:t>
            </a:r>
          </a:p>
          <a:p>
            <a:endParaRPr lang="de-DE" altLang="de-DE" sz="2800" dirty="0"/>
          </a:p>
        </p:txBody>
      </p:sp>
    </p:spTree>
    <p:extLst>
      <p:ext uri="{BB962C8B-B14F-4D97-AF65-F5344CB8AC3E}">
        <p14:creationId xmlns:p14="http://schemas.microsoft.com/office/powerpoint/2010/main" val="15005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Bildschirmpräsentation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Kunstler Script</vt:lpstr>
      <vt:lpstr>Larissa-Design</vt:lpstr>
      <vt:lpstr>Sparkassenakademie Vorschläge  der Anwohner für die zukünftige Nutzung</vt:lpstr>
      <vt:lpstr>Prämissen</vt:lpstr>
      <vt:lpstr>Prämissen</vt:lpstr>
      <vt:lpstr>Prämissen</vt:lpstr>
      <vt:lpstr>Vorschläge Eppsteiner Bürger zur Nutzung der Sparkassenakademie</vt:lpstr>
      <vt:lpstr>Vorschläge Eppsteiner Bürger zur Nutzung der Sparkassenakademie</vt:lpstr>
      <vt:lpstr>Vorschläge Eppsteiner Bürger zur Nutzung der Sparkassenakademie</vt:lpstr>
      <vt:lpstr>Vorschläge Eppsteiner Bürger zur Nutzung der Sparkassenakademie</vt:lpstr>
      <vt:lpstr>Vorschläge von Parlamentariern</vt:lpstr>
      <vt:lpstr>Rote Linien</vt:lpstr>
      <vt:lpstr>Rote Linien</vt:lpstr>
      <vt:lpstr>Erwartung</vt:lpstr>
      <vt:lpstr>…die Kinder dürfen mitentscheiden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Syrien – Jordanien 2009</dc:title>
  <dc:creator>Monika</dc:creator>
  <cp:lastModifiedBy>mup</cp:lastModifiedBy>
  <cp:revision>699</cp:revision>
  <dcterms:created xsi:type="dcterms:W3CDTF">2014-01-27T18:10:24Z</dcterms:created>
  <dcterms:modified xsi:type="dcterms:W3CDTF">2024-10-16T07:57:54Z</dcterms:modified>
</cp:coreProperties>
</file>